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loo" charset="1" panose="03080902040302020200"/>
      <p:regular r:id="rId21"/>
    </p:embeddedFont>
    <p:embeddedFont>
      <p:font typeface="Clear Sans" charset="1" panose="020B0503030202020304"/>
      <p:regular r:id="rId22"/>
    </p:embeddedFont>
    <p:embeddedFont>
      <p:font typeface="Clear Sans Bold" charset="1" panose="020B08030302020203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1.jpeg" Type="http://schemas.openxmlformats.org/officeDocument/2006/relationships/image"/><Relationship Id="rId5" Target="../media/VAGMHolgV0k.mp4" Type="http://schemas.openxmlformats.org/officeDocument/2006/relationships/video"/><Relationship Id="rId6" Target="../media/VAGMHolgV0k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gif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0.gif" Type="http://schemas.openxmlformats.org/officeDocument/2006/relationships/image"/><Relationship Id="rId4" Target="../media/image38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gif" Type="http://schemas.openxmlformats.org/officeDocument/2006/relationships/image"/><Relationship Id="rId3" Target="../media/image1.gif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gif" Type="http://schemas.openxmlformats.org/officeDocument/2006/relationships/image"/><Relationship Id="rId6" Target="../media/image15.gif" Type="http://schemas.openxmlformats.org/officeDocument/2006/relationships/image"/><Relationship Id="rId7" Target="../media/image16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.gif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.gif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85341"/>
            <a:ext cx="15555091" cy="4195426"/>
            <a:chOff x="0" y="0"/>
            <a:chExt cx="20740121" cy="55939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82264"/>
              <a:ext cx="20740121" cy="254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K-means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697564"/>
              <a:ext cx="20740121" cy="902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Thuyết trình bởi Lương Thái Sơn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9779"/>
              <a:ext cx="20740121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012461">
            <a:off x="14224519" y="6944880"/>
            <a:ext cx="9508910" cy="9841045"/>
          </a:xfrm>
          <a:custGeom>
            <a:avLst/>
            <a:gdLst/>
            <a:ahLst/>
            <a:cxnLst/>
            <a:rect r="r" b="b" t="t" l="l"/>
            <a:pathLst>
              <a:path h="9841045" w="9508910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40095" y="1875427"/>
            <a:ext cx="11017126" cy="1699697"/>
          </a:xfrm>
          <a:custGeom>
            <a:avLst/>
            <a:gdLst/>
            <a:ahLst/>
            <a:cxnLst/>
            <a:rect r="r" b="b" t="t" l="l"/>
            <a:pathLst>
              <a:path h="1699697" w="11017126">
                <a:moveTo>
                  <a:pt x="0" y="0"/>
                </a:moveTo>
                <a:lnTo>
                  <a:pt x="11017127" y="0"/>
                </a:lnTo>
                <a:lnTo>
                  <a:pt x="11017127" y="1699697"/>
                </a:lnTo>
                <a:lnTo>
                  <a:pt x="0" y="1699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3749" y="5890271"/>
            <a:ext cx="11904684" cy="2286642"/>
          </a:xfrm>
          <a:custGeom>
            <a:avLst/>
            <a:gdLst/>
            <a:ahLst/>
            <a:cxnLst/>
            <a:rect r="r" b="b" t="t" l="l"/>
            <a:pathLst>
              <a:path h="2286642" w="11904684">
                <a:moveTo>
                  <a:pt x="0" y="0"/>
                </a:moveTo>
                <a:lnTo>
                  <a:pt x="11904684" y="0"/>
                </a:lnTo>
                <a:lnTo>
                  <a:pt x="11904684" y="2286643"/>
                </a:lnTo>
                <a:lnTo>
                  <a:pt x="0" y="2286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22000" y="4921301"/>
            <a:ext cx="6745271" cy="56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82"/>
              </a:lnSpc>
            </a:pPr>
            <a:r>
              <a:rPr lang="en-US" sz="3525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Kiểm tra điều kiện dừng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40095" y="1310594"/>
            <a:ext cx="6745271" cy="56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2"/>
              </a:lnSpc>
            </a:pPr>
            <a:r>
              <a:rPr lang="en-US" sz="3525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Cập nhật lại các centers mới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090262">
            <a:off x="-2969613" y="5184636"/>
            <a:ext cx="8774007" cy="7633386"/>
          </a:xfrm>
          <a:custGeom>
            <a:avLst/>
            <a:gdLst/>
            <a:ahLst/>
            <a:cxnLst/>
            <a:rect r="r" b="b" t="t" l="l"/>
            <a:pathLst>
              <a:path h="7633386" w="8774007">
                <a:moveTo>
                  <a:pt x="0" y="0"/>
                </a:moveTo>
                <a:lnTo>
                  <a:pt x="8774007" y="0"/>
                </a:lnTo>
                <a:lnTo>
                  <a:pt x="8774007" y="7633386"/>
                </a:lnTo>
                <a:lnTo>
                  <a:pt x="0" y="7633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6882" y="7297712"/>
            <a:ext cx="11034237" cy="2989288"/>
            <a:chOff x="0" y="0"/>
            <a:chExt cx="14712316" cy="39857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99353" y="0"/>
              <a:ext cx="13563805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Ứng Dụng vào phân cụm điểm ảnh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40980"/>
              <a:ext cx="14712316" cy="475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26882" y="412883"/>
            <a:ext cx="12239697" cy="6884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17376" y="4996330"/>
            <a:ext cx="7452569" cy="2979404"/>
          </a:xfrm>
          <a:custGeom>
            <a:avLst/>
            <a:gdLst/>
            <a:ahLst/>
            <a:cxnLst/>
            <a:rect r="r" b="b" t="t" l="l"/>
            <a:pathLst>
              <a:path h="2979404" w="7452569">
                <a:moveTo>
                  <a:pt x="7452570" y="0"/>
                </a:moveTo>
                <a:lnTo>
                  <a:pt x="0" y="0"/>
                </a:lnTo>
                <a:lnTo>
                  <a:pt x="0" y="2979404"/>
                </a:lnTo>
                <a:lnTo>
                  <a:pt x="7452570" y="2979404"/>
                </a:lnTo>
                <a:lnTo>
                  <a:pt x="74525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18564" y="518000"/>
            <a:ext cx="9084092" cy="2777188"/>
          </a:xfrm>
          <a:custGeom>
            <a:avLst/>
            <a:gdLst/>
            <a:ahLst/>
            <a:cxnLst/>
            <a:rect r="r" b="b" t="t" l="l"/>
            <a:pathLst>
              <a:path h="2777188" w="9084092">
                <a:moveTo>
                  <a:pt x="0" y="0"/>
                </a:moveTo>
                <a:lnTo>
                  <a:pt x="9084092" y="0"/>
                </a:lnTo>
                <a:lnTo>
                  <a:pt x="9084092" y="2777188"/>
                </a:lnTo>
                <a:lnTo>
                  <a:pt x="0" y="2777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8564" y="3637018"/>
            <a:ext cx="9181425" cy="3012965"/>
          </a:xfrm>
          <a:custGeom>
            <a:avLst/>
            <a:gdLst/>
            <a:ahLst/>
            <a:cxnLst/>
            <a:rect r="r" b="b" t="t" l="l"/>
            <a:pathLst>
              <a:path h="3012965" w="9181425">
                <a:moveTo>
                  <a:pt x="0" y="0"/>
                </a:moveTo>
                <a:lnTo>
                  <a:pt x="9181425" y="0"/>
                </a:lnTo>
                <a:lnTo>
                  <a:pt x="9181425" y="3012964"/>
                </a:lnTo>
                <a:lnTo>
                  <a:pt x="0" y="3012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" r="-42631" b="-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8564" y="6992882"/>
            <a:ext cx="9181425" cy="2924403"/>
          </a:xfrm>
          <a:custGeom>
            <a:avLst/>
            <a:gdLst/>
            <a:ahLst/>
            <a:cxnLst/>
            <a:rect r="r" b="b" t="t" l="l"/>
            <a:pathLst>
              <a:path h="2924403" w="9181425">
                <a:moveTo>
                  <a:pt x="0" y="0"/>
                </a:moveTo>
                <a:lnTo>
                  <a:pt x="9181425" y="0"/>
                </a:lnTo>
                <a:lnTo>
                  <a:pt x="9181425" y="2924403"/>
                </a:lnTo>
                <a:lnTo>
                  <a:pt x="0" y="2924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251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36047" y="4741945"/>
            <a:ext cx="7074427" cy="407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40"/>
              </a:lnSpc>
            </a:pPr>
            <a:r>
              <a:rPr lang="en-US" sz="67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Phân cụm dựa trên 3 bộ dữ liệu Iris, wine , DryBean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266882" y="3809072"/>
            <a:ext cx="9444385" cy="3536439"/>
            <a:chOff x="0" y="0"/>
            <a:chExt cx="12592514" cy="47152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Tối Ưu Việc chọn K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19927"/>
              <a:ext cx="12592514" cy="661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2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74211"/>
            <a:ext cx="7074427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Chọn K như thế nào ?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45403" y="4740804"/>
            <a:ext cx="7519469" cy="805393"/>
            <a:chOff x="0" y="0"/>
            <a:chExt cx="10025959" cy="107385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11311" y="-65052"/>
              <a:ext cx="8814647" cy="11468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19"/>
                </a:lnSpc>
              </a:pPr>
              <a:r>
                <a:rPr lang="en-US" sz="5399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Elbow method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4732"/>
              <a:ext cx="998212" cy="769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01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1944" y="0"/>
            <a:ext cx="11958233" cy="209873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true" rot="5400000">
            <a:off x="1041561" y="4941242"/>
            <a:ext cx="4331879" cy="64150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1944" y="0"/>
            <a:ext cx="11958233" cy="20987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true" rot="5400000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597738" y="1962954"/>
            <a:ext cx="8450030" cy="5741390"/>
          </a:xfrm>
          <a:custGeom>
            <a:avLst/>
            <a:gdLst/>
            <a:ahLst/>
            <a:cxnLst/>
            <a:rect r="r" b="b" t="t" l="l"/>
            <a:pathLst>
              <a:path h="5741390" w="8450030">
                <a:moveTo>
                  <a:pt x="0" y="0"/>
                </a:moveTo>
                <a:lnTo>
                  <a:pt x="8450030" y="0"/>
                </a:lnTo>
                <a:lnTo>
                  <a:pt x="8450030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790" y="3384605"/>
            <a:ext cx="9430948" cy="4274260"/>
          </a:xfrm>
          <a:custGeom>
            <a:avLst/>
            <a:gdLst/>
            <a:ahLst/>
            <a:cxnLst/>
            <a:rect r="r" b="b" t="t" l="l"/>
            <a:pathLst>
              <a:path h="4274260" w="9430948">
                <a:moveTo>
                  <a:pt x="0" y="0"/>
                </a:moveTo>
                <a:lnTo>
                  <a:pt x="9430948" y="0"/>
                </a:lnTo>
                <a:lnTo>
                  <a:pt x="9430948" y="4274260"/>
                </a:lnTo>
                <a:lnTo>
                  <a:pt x="0" y="4274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790" y="2108255"/>
            <a:ext cx="7074427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Elbow method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927178">
            <a:off x="1980095" y="-963026"/>
            <a:ext cx="12725595" cy="1420582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873312">
            <a:off x="7975567" y="3035514"/>
            <a:ext cx="11748976" cy="11578082"/>
          </a:xfrm>
          <a:custGeom>
            <a:avLst/>
            <a:gdLst/>
            <a:ahLst/>
            <a:cxnLst/>
            <a:rect r="r" b="b" t="t" l="l"/>
            <a:pathLst>
              <a:path h="11578082" w="11748976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4180" y="3712648"/>
            <a:ext cx="3437142" cy="3357587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0" t="-1211" r="0" b="-121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34207" y="3712648"/>
            <a:ext cx="3437142" cy="3357587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0" t="-1211" r="0" b="-12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80442" y="3712648"/>
            <a:ext cx="3437142" cy="3357587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0" t="-1211" r="0" b="-121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919084" y="3712648"/>
            <a:ext cx="3437142" cy="3357587"/>
            <a:chOff x="0" y="0"/>
            <a:chExt cx="4828540" cy="47167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l="0" t="-1211" r="0" b="-121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205593" y="7466956"/>
            <a:ext cx="3054316" cy="1027048"/>
            <a:chOff x="0" y="0"/>
            <a:chExt cx="4072422" cy="13693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4072422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Tổng quan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40301"/>
              <a:ext cx="4072422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25620" y="7466956"/>
            <a:ext cx="3318380" cy="1022286"/>
            <a:chOff x="0" y="0"/>
            <a:chExt cx="4424507" cy="136304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4424507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Cơ sơ toán học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30776"/>
              <a:ext cx="4424507" cy="463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110497" y="7428856"/>
            <a:ext cx="305431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Tối ưu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06976" y="893022"/>
            <a:ext cx="10674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Nội dung chính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71855" y="7428856"/>
            <a:ext cx="305431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Cài đặt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0"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false" rot="-5400000">
            <a:off x="592277" y="-16301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220120" y="1528598"/>
            <a:ext cx="7242601" cy="5417466"/>
          </a:xfrm>
          <a:custGeom>
            <a:avLst/>
            <a:gdLst/>
            <a:ahLst/>
            <a:cxnLst/>
            <a:rect r="r" b="b" t="t" l="l"/>
            <a:pathLst>
              <a:path h="5417466" w="7242601">
                <a:moveTo>
                  <a:pt x="0" y="0"/>
                </a:moveTo>
                <a:lnTo>
                  <a:pt x="7242601" y="0"/>
                </a:lnTo>
                <a:lnTo>
                  <a:pt x="7242601" y="5417466"/>
                </a:lnTo>
                <a:lnTo>
                  <a:pt x="0" y="541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1577340"/>
            <a:ext cx="7883360" cy="4669994"/>
            <a:chOff x="0" y="0"/>
            <a:chExt cx="10511147" cy="622665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9818"/>
              <a:ext cx="9818735" cy="339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là thuật toán : </a:t>
              </a: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Unsupervise Learning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</a:p>
            <a:p>
              <a:pPr algn="l">
                <a:lnSpc>
                  <a:spcPts val="3380"/>
                </a:lnSpc>
              </a:pP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Đầu vào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: Ma trận dữ liệu X và K clusters </a:t>
              </a:r>
            </a:p>
            <a:p>
              <a:pPr algn="l">
                <a:lnSpc>
                  <a:spcPts val="3380"/>
                </a:lnSpc>
              </a:pP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Đầu ra 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: các centers , label và Number of iterations.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233"/>
              <a:ext cx="10511147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Tổng quan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48396" y="7463584"/>
            <a:ext cx="13507307" cy="254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Đặc trưng : 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Trong K-means, ta không biết các điểm dữ liệu X gắn với những nhãn(label) nào .</a:t>
            </a:r>
          </a:p>
          <a:p>
            <a:pPr algn="l" marL="1122681" indent="-374227" lvl="2">
              <a:lnSpc>
                <a:spcPts val="3380"/>
              </a:lnSpc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Mục Tiêu : Phân dữ liệu thành các cụm (clusters) khác nhau sao cho dữ liệu trong một cụm có tính chất giống nhau</a:t>
            </a:r>
          </a:p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     =&gt; </a:t>
            </a:r>
            <a:r>
              <a:rPr lang="en-US" sz="26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Hành động : Tập hợp các điểm dữ liệu gần nhau trong một không gian nào đó .</a:t>
            </a:r>
          </a:p>
          <a:p>
            <a:pPr algn="l">
              <a:lnSpc>
                <a:spcPts val="33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21058" y="-2386469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9425" y="1028700"/>
            <a:ext cx="5733865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Cách Hoạt động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84790" y="776987"/>
            <a:ext cx="5087567" cy="2276032"/>
            <a:chOff x="0" y="0"/>
            <a:chExt cx="6783423" cy="303470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49918"/>
              <a:ext cx="6783423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 chọn k điểm dữ liệu ngẫu nhiên từ tập dữ liệu ban đầu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6783423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Khởi tạo K các Cluster Centroids ngẫu nhiên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75509" y="3405885"/>
            <a:ext cx="4658171" cy="2538922"/>
            <a:chOff x="0" y="0"/>
            <a:chExt cx="6210894" cy="33852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210894" cy="132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30"/>
                </a:lnSpc>
              </a:pPr>
              <a:r>
                <a:rPr lang="en-US" sz="31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Gán các điểm dữ liệu vào các Clusters- Phân cụm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29784"/>
              <a:ext cx="6210894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Ta tính khoảng cách một điểm đến centroid của các cụm rồi xem khoảng cách đến centroid nào min thì gán vào cụm đó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22447" y="4441644"/>
            <a:ext cx="5362331" cy="2281324"/>
            <a:chOff x="0" y="0"/>
            <a:chExt cx="7149775" cy="30417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149775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Cập nhập lại các Cluster centroids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49918"/>
              <a:ext cx="7149775" cy="1679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Cập nhật lại các centroid bằng cách tính trung bình các điểm dữ liệu trong 1 cụm 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671560"/>
            <a:ext cx="314775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San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0550" y="166629"/>
            <a:ext cx="832486" cy="86207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76455" y="7189544"/>
            <a:ext cx="661164" cy="62960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063663" y="7392712"/>
            <a:ext cx="658195" cy="64507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277030" y="2171270"/>
            <a:ext cx="5143500" cy="11392761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2336952" y="7019126"/>
            <a:ext cx="5951048" cy="2709949"/>
            <a:chOff x="0" y="0"/>
            <a:chExt cx="7934731" cy="361326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7934731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Lặp lại bước 2 và 3 cho đến khi kết thúc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949918"/>
              <a:ext cx="7934731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Tiếp tục lặp lại bước gán điểm và cập nhập centroid cho đến khi không có sự thay đổi nào hoặc đạt đến số lần lặp tối đa.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88256" y="5322788"/>
            <a:ext cx="2257190" cy="960148"/>
          </a:xfrm>
          <a:custGeom>
            <a:avLst/>
            <a:gdLst/>
            <a:ahLst/>
            <a:cxnLst/>
            <a:rect r="r" b="b" t="t" l="l"/>
            <a:pathLst>
              <a:path h="960148" w="2257190">
                <a:moveTo>
                  <a:pt x="0" y="0"/>
                </a:moveTo>
                <a:lnTo>
                  <a:pt x="2257190" y="0"/>
                </a:lnTo>
                <a:lnTo>
                  <a:pt x="2257190" y="960148"/>
                </a:lnTo>
                <a:lnTo>
                  <a:pt x="0" y="96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035868"/>
            <a:ext cx="7742736" cy="1718413"/>
          </a:xfrm>
          <a:custGeom>
            <a:avLst/>
            <a:gdLst/>
            <a:ahLst/>
            <a:cxnLst/>
            <a:rect r="r" b="b" t="t" l="l"/>
            <a:pathLst>
              <a:path h="1718413" w="7742736">
                <a:moveTo>
                  <a:pt x="0" y="0"/>
                </a:moveTo>
                <a:lnTo>
                  <a:pt x="7742736" y="0"/>
                </a:lnTo>
                <a:lnTo>
                  <a:pt x="7742736" y="1718413"/>
                </a:lnTo>
                <a:lnTo>
                  <a:pt x="0" y="1718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999120"/>
            <a:ext cx="8293143" cy="3313915"/>
            <a:chOff x="0" y="0"/>
            <a:chExt cx="11057524" cy="44185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Ý nghĩa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55664"/>
              <a:ext cx="11057524" cy="339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Biểu thức này cho thấy tổng bình phương khoảng cách giữa mỗi điểm dữ liệu xi và tâm cụm mj​ mà nó được gán vào.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Mục tiêu của K-means là tìm giá trị của các biến yij và các tâm cụm mj sao cho hàm mất mát L(Y,M) được </a:t>
              </a: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tối thiểu hóa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5890"/>
            <a:ext cx="8293143" cy="1766632"/>
            <a:chOff x="0" y="0"/>
            <a:chExt cx="11057524" cy="23555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1057524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Object Function - Hàm mục tiêu - Hàm mất mát - ban đầu trước phân cụm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43064"/>
              <a:ext cx="11057524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  <a:p>
              <a:pPr algn="l">
                <a:lnSpc>
                  <a:spcPts val="3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62576" y="2804360"/>
            <a:ext cx="8293143" cy="4599790"/>
            <a:chOff x="0" y="0"/>
            <a:chExt cx="11057524" cy="61330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Trong đó 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55664"/>
              <a:ext cx="11057524" cy="5108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N : Số lượng điểm dữ liệu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 : Số lượng cụm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yij : là biến nhị phân:</a:t>
              </a:r>
            </a:p>
            <a:p>
              <a:pPr algn="l" marL="1122681" indent="-374227" lvl="2">
                <a:lnSpc>
                  <a:spcPts val="3380"/>
                </a:lnSpc>
                <a:buFont typeface="Arial"/>
                <a:buChar char="⚬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yij= 1 nếu điểm dữ liệu xi​ thuộc cụm j</a:t>
              </a:r>
            </a:p>
            <a:p>
              <a:pPr algn="l" marL="1122681" indent="-374227" lvl="2">
                <a:lnSpc>
                  <a:spcPts val="3380"/>
                </a:lnSpc>
                <a:buFont typeface="Arial"/>
                <a:buChar char="⚬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yij= 0 nếu không thuộc  :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xi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: điểm dữ liệu thứ i 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mj :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 tâm của cụm thứ j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Y  : ma trận label vector của mỗi điểm dữ liệu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 : ma trận center của mỗi cluster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Cơ Sở Toán học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972009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68975"/>
            <a:ext cx="7670803" cy="2012014"/>
          </a:xfrm>
          <a:custGeom>
            <a:avLst/>
            <a:gdLst/>
            <a:ahLst/>
            <a:cxnLst/>
            <a:rect r="r" b="b" t="t" l="l"/>
            <a:pathLst>
              <a:path h="2012014" w="7670803">
                <a:moveTo>
                  <a:pt x="0" y="0"/>
                </a:moveTo>
                <a:lnTo>
                  <a:pt x="7670803" y="0"/>
                </a:lnTo>
                <a:lnTo>
                  <a:pt x="7670803" y="2012014"/>
                </a:lnTo>
                <a:lnTo>
                  <a:pt x="0" y="2012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017285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Cơ Sở Toán học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6301632"/>
            <a:ext cx="8293143" cy="3313915"/>
            <a:chOff x="0" y="0"/>
            <a:chExt cx="11057524" cy="44185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Ý nghĩa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55664"/>
              <a:ext cx="11057524" cy="3394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Bước phân cụm giúp nhóm các điểm dữ liệu gần nhau vào cùng một cụm. 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Khi các điểm dữ liệu được gán vào cụm mà chúng gần nhất, tổng bình phương khoảng cách từ các điểm dữ liệu đến các tâm cụm sẽ giảm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=&gt;  giá trị của hàm mục tiêu </a:t>
              </a: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J giảm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735890"/>
            <a:ext cx="8293143" cy="1176082"/>
            <a:chOff x="0" y="0"/>
            <a:chExt cx="11057524" cy="15681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1057524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PHÂN CỤM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55664"/>
              <a:ext cx="11057524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  <a:p>
              <a:pPr algn="l">
                <a:lnSpc>
                  <a:spcPts val="3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817809"/>
            <a:ext cx="8293143" cy="2456665"/>
            <a:chOff x="0" y="0"/>
            <a:chExt cx="11057524" cy="32755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Trong đó 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55664"/>
              <a:ext cx="11057524" cy="2251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xi​ là điểm dữ liệu.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μj​ là tâm cụm của cụm j.</a:t>
              </a:r>
            </a:p>
            <a:p>
              <a:pPr algn="l">
                <a:lnSpc>
                  <a:spcPts val="3380"/>
                </a:lnSpc>
              </a:pPr>
            </a:p>
            <a:p>
              <a:pPr algn="l">
                <a:lnSpc>
                  <a:spcPts val="338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937396">
            <a:off x="7772308" y="5738077"/>
            <a:ext cx="8964268" cy="8506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776060">
            <a:off x="12219516" y="-1981356"/>
            <a:ext cx="8338090" cy="7254138"/>
          </a:xfrm>
          <a:custGeom>
            <a:avLst/>
            <a:gdLst/>
            <a:ahLst/>
            <a:cxnLst/>
            <a:rect r="r" b="b" t="t" l="l"/>
            <a:pathLst>
              <a:path h="7254138" w="8338090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0857" y="1897669"/>
            <a:ext cx="8964344" cy="1783721"/>
          </a:xfrm>
          <a:custGeom>
            <a:avLst/>
            <a:gdLst/>
            <a:ahLst/>
            <a:cxnLst/>
            <a:rect r="r" b="b" t="t" l="l"/>
            <a:pathLst>
              <a:path h="1783721" w="8964344">
                <a:moveTo>
                  <a:pt x="0" y="0"/>
                </a:moveTo>
                <a:lnTo>
                  <a:pt x="8964344" y="0"/>
                </a:lnTo>
                <a:lnTo>
                  <a:pt x="8964344" y="1783721"/>
                </a:lnTo>
                <a:lnTo>
                  <a:pt x="0" y="178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21843" y="6136237"/>
            <a:ext cx="8293143" cy="3742540"/>
            <a:chOff x="0" y="0"/>
            <a:chExt cx="11057524" cy="49900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Ý nghĩa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55664"/>
              <a:ext cx="11057524" cy="3965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Công thức này tính toán tâm cụm mới μj như là trung bình cộng của tất cả các điểm dữ liệu thuộc cụm Cj.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Khi trọng tâm cụm được cập nhật, tổng khoảng bình phương cách từ các điểm dữ liệu đến tâm cụm sẽ </a:t>
              </a: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giảm</a:t>
              </a:r>
            </a:p>
            <a:p>
              <a:pPr algn="l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=&gt;</a:t>
              </a: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giá trị của hàm mục tiêu </a:t>
              </a:r>
              <a:r>
                <a:rPr lang="en-US" sz="2600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J giảm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0857" y="1028700"/>
            <a:ext cx="8293143" cy="1176082"/>
            <a:chOff x="0" y="0"/>
            <a:chExt cx="11057524" cy="156810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1057524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Cập nhật tâm cụm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5664"/>
              <a:ext cx="11057524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  <a:p>
              <a:pPr algn="l">
                <a:lnSpc>
                  <a:spcPts val="3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136237"/>
            <a:ext cx="8293143" cy="2885290"/>
            <a:chOff x="0" y="0"/>
            <a:chExt cx="11057524" cy="38470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8248829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  <a:ea typeface="Baloo"/>
                  <a:cs typeface="Baloo"/>
                  <a:sym typeface="Baloo"/>
                </a:rPr>
                <a:t>Trong đó 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55664"/>
              <a:ext cx="11057524" cy="2822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N : tổng số điểm dữ liệu .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Cj là tập hợp các điểm dữ liệu thuộc cụm j.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∣Cj∣ là số lượng điểm dữ liệu trong cụm Cj</a:t>
              </a:r>
            </a:p>
            <a:p>
              <a:pPr algn="l" marL="561341" indent="-280670" lvl="1">
                <a:lnSpc>
                  <a:spcPts val="338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xj là điểm dữ liệu ​.</a:t>
              </a:r>
            </a:p>
            <a:p>
              <a:pPr algn="l">
                <a:lnSpc>
                  <a:spcPts val="33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50857" y="3997768"/>
            <a:ext cx="10262890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mj </a:t>
            </a:r>
            <a:r>
              <a:rPr lang="en-US" sz="3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là trung bình cộng của các điểm trong cluster </a:t>
            </a:r>
            <a:r>
              <a:rPr lang="en-US" sz="36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j.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7754760" y="4472009"/>
            <a:ext cx="2778480" cy="2778480"/>
          </a:xfrm>
          <a:custGeom>
            <a:avLst/>
            <a:gdLst/>
            <a:ahLst/>
            <a:cxnLst/>
            <a:rect r="r" b="b" t="t" l="l"/>
            <a:pathLst>
              <a:path h="2778480" w="2778480">
                <a:moveTo>
                  <a:pt x="0" y="0"/>
                </a:moveTo>
                <a:lnTo>
                  <a:pt x="2778480" y="0"/>
                </a:lnTo>
                <a:lnTo>
                  <a:pt x="2778480" y="2778479"/>
                </a:lnTo>
                <a:lnTo>
                  <a:pt x="0" y="2778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6577" y="2251688"/>
            <a:ext cx="1275484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sz="10599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Cài Đặt K-means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2461">
            <a:off x="14224519" y="6944880"/>
            <a:ext cx="9508910" cy="9841045"/>
          </a:xfrm>
          <a:custGeom>
            <a:avLst/>
            <a:gdLst/>
            <a:ahLst/>
            <a:cxnLst/>
            <a:rect r="r" b="b" t="t" l="l"/>
            <a:pathLst>
              <a:path h="9841045" w="9508910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64034" b="46739"/>
          <a:stretch>
            <a:fillRect/>
          </a:stretch>
        </p:blipFill>
        <p:spPr>
          <a:xfrm flipH="true" flipV="false" rot="-5400000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475853" y="3021019"/>
            <a:ext cx="10525077" cy="1829628"/>
          </a:xfrm>
          <a:custGeom>
            <a:avLst/>
            <a:gdLst/>
            <a:ahLst/>
            <a:cxnLst/>
            <a:rect r="r" b="b" t="t" l="l"/>
            <a:pathLst>
              <a:path h="1829628" w="10525077">
                <a:moveTo>
                  <a:pt x="0" y="0"/>
                </a:moveTo>
                <a:lnTo>
                  <a:pt x="10525077" y="0"/>
                </a:lnTo>
                <a:lnTo>
                  <a:pt x="10525077" y="1829628"/>
                </a:lnTo>
                <a:lnTo>
                  <a:pt x="0" y="182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5853" y="7058461"/>
            <a:ext cx="11982130" cy="3110745"/>
          </a:xfrm>
          <a:custGeom>
            <a:avLst/>
            <a:gdLst/>
            <a:ahLst/>
            <a:cxnLst/>
            <a:rect r="r" b="b" t="t" l="l"/>
            <a:pathLst>
              <a:path h="3110745" w="11982130">
                <a:moveTo>
                  <a:pt x="0" y="0"/>
                </a:moveTo>
                <a:lnTo>
                  <a:pt x="11982129" y="0"/>
                </a:lnTo>
                <a:lnTo>
                  <a:pt x="11982129" y="3110745"/>
                </a:lnTo>
                <a:lnTo>
                  <a:pt x="0" y="3110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75853" y="1578723"/>
            <a:ext cx="5087567" cy="114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2"/>
              </a:lnSpc>
            </a:pPr>
            <a:r>
              <a:rPr lang="en-US" sz="3525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Khởi tạo các Centers ban đầu 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8391" y="5748071"/>
            <a:ext cx="6745271" cy="114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82"/>
              </a:lnSpc>
            </a:pPr>
            <a:r>
              <a:rPr lang="en-US" sz="3525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Gán nhãn mới cho các điểm khi biết các centers.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DAGMDpR-Pwc</dc:identifier>
  <dcterms:modified xsi:type="dcterms:W3CDTF">2011-08-01T06:04:30Z</dcterms:modified>
  <cp:revision>1</cp:revision>
  <dc:title>K-means</dc:title>
</cp:coreProperties>
</file>